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notesMasterIdLst>
    <p:notesMasterId r:id="rId11"/>
  </p:notesMasterIdLst>
  <p:sldIdLst>
    <p:sldId id="284" r:id="rId2"/>
    <p:sldId id="285" r:id="rId3"/>
    <p:sldId id="286" r:id="rId4"/>
    <p:sldId id="287" r:id="rId5"/>
    <p:sldId id="279" r:id="rId6"/>
    <p:sldId id="280" r:id="rId7"/>
    <p:sldId id="281" r:id="rId8"/>
    <p:sldId id="282" r:id="rId9"/>
    <p:sldId id="28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2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Project%201_DC%20AirBnB_Saa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Project%201_DC%20AirBnB_Saa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Project%201_DC%20AirBnB_Saa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1_DC AirBnB_Saad.xlsx]Best_Property_Type!PivotTable2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Best_Property_Type!$B$4:$B$5</c:f>
              <c:strCache>
                <c:ptCount val="1"/>
                <c:pt idx="0">
                  <c:v>Entire home/apt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Best_Property_Type!$A$6:$A$13</c:f>
              <c:strCache>
                <c:ptCount val="7"/>
                <c:pt idx="0">
                  <c:v>Apartment</c:v>
                </c:pt>
                <c:pt idx="1">
                  <c:v>Bed &amp; Breakfast</c:v>
                </c:pt>
                <c:pt idx="2">
                  <c:v>Cabin</c:v>
                </c:pt>
                <c:pt idx="3">
                  <c:v>Condominium</c:v>
                </c:pt>
                <c:pt idx="4">
                  <c:v>House</c:v>
                </c:pt>
                <c:pt idx="5">
                  <c:v>Loft</c:v>
                </c:pt>
                <c:pt idx="6">
                  <c:v>Townhouse</c:v>
                </c:pt>
              </c:strCache>
            </c:strRef>
          </c:cat>
          <c:val>
            <c:numRef>
              <c:f>Best_Property_Type!$B$6:$B$13</c:f>
              <c:numCache>
                <c:formatCode>General</c:formatCode>
                <c:ptCount val="7"/>
                <c:pt idx="0">
                  <c:v>297</c:v>
                </c:pt>
                <c:pt idx="1">
                  <c:v>8</c:v>
                </c:pt>
                <c:pt idx="2">
                  <c:v>1</c:v>
                </c:pt>
                <c:pt idx="3">
                  <c:v>6</c:v>
                </c:pt>
                <c:pt idx="4">
                  <c:v>179</c:v>
                </c:pt>
                <c:pt idx="5">
                  <c:v>6</c:v>
                </c:pt>
                <c:pt idx="6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C8-4F06-A3E3-80E8AD9EC69E}"/>
            </c:ext>
          </c:extLst>
        </c:ser>
        <c:ser>
          <c:idx val="1"/>
          <c:order val="1"/>
          <c:tx>
            <c:strRef>
              <c:f>Best_Property_Type!$C$4:$C$5</c:f>
              <c:strCache>
                <c:ptCount val="1"/>
                <c:pt idx="0">
                  <c:v>Private room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Best_Property_Type!$A$6:$A$13</c:f>
              <c:strCache>
                <c:ptCount val="7"/>
                <c:pt idx="0">
                  <c:v>Apartment</c:v>
                </c:pt>
                <c:pt idx="1">
                  <c:v>Bed &amp; Breakfast</c:v>
                </c:pt>
                <c:pt idx="2">
                  <c:v>Cabin</c:v>
                </c:pt>
                <c:pt idx="3">
                  <c:v>Condominium</c:v>
                </c:pt>
                <c:pt idx="4">
                  <c:v>House</c:v>
                </c:pt>
                <c:pt idx="5">
                  <c:v>Loft</c:v>
                </c:pt>
                <c:pt idx="6">
                  <c:v>Townhouse</c:v>
                </c:pt>
              </c:strCache>
            </c:strRef>
          </c:cat>
          <c:val>
            <c:numRef>
              <c:f>Best_Property_Type!$C$6:$C$13</c:f>
              <c:numCache>
                <c:formatCode>General</c:formatCode>
                <c:ptCount val="7"/>
                <c:pt idx="0">
                  <c:v>38</c:v>
                </c:pt>
                <c:pt idx="1">
                  <c:v>7</c:v>
                </c:pt>
                <c:pt idx="4">
                  <c:v>110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C8-4F06-A3E3-80E8AD9EC69E}"/>
            </c:ext>
          </c:extLst>
        </c:ser>
        <c:ser>
          <c:idx val="2"/>
          <c:order val="2"/>
          <c:tx>
            <c:strRef>
              <c:f>Best_Property_Type!$D$4:$D$5</c:f>
              <c:strCache>
                <c:ptCount val="1"/>
                <c:pt idx="0">
                  <c:v>Shared room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Best_Property_Type!$A$6:$A$13</c:f>
              <c:strCache>
                <c:ptCount val="7"/>
                <c:pt idx="0">
                  <c:v>Apartment</c:v>
                </c:pt>
                <c:pt idx="1">
                  <c:v>Bed &amp; Breakfast</c:v>
                </c:pt>
                <c:pt idx="2">
                  <c:v>Cabin</c:v>
                </c:pt>
                <c:pt idx="3">
                  <c:v>Condominium</c:v>
                </c:pt>
                <c:pt idx="4">
                  <c:v>House</c:v>
                </c:pt>
                <c:pt idx="5">
                  <c:v>Loft</c:v>
                </c:pt>
                <c:pt idx="6">
                  <c:v>Townhouse</c:v>
                </c:pt>
              </c:strCache>
            </c:strRef>
          </c:cat>
          <c:val>
            <c:numRef>
              <c:f>Best_Property_Type!$D$6:$D$13</c:f>
              <c:numCache>
                <c:formatCode>General</c:formatCode>
                <c:ptCount val="7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C8-4F06-A3E3-80E8AD9EC6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5007672"/>
        <c:axId val="695007992"/>
      </c:barChart>
      <c:catAx>
        <c:axId val="695007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5007992"/>
        <c:crosses val="autoZero"/>
        <c:auto val="1"/>
        <c:lblAlgn val="ctr"/>
        <c:lblOffset val="100"/>
        <c:noMultiLvlLbl val="0"/>
      </c:catAx>
      <c:valAx>
        <c:axId val="695007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5007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total_revenue_of_Top10!$B$2</c:f>
              <c:strCache>
                <c:ptCount val="1"/>
                <c:pt idx="0">
                  <c:v>Sum of estimated total revenue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solidFill>
                  <a:srgbClr val="C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CE7-4F0F-8B76-3C6F61833B5F}"/>
              </c:ext>
            </c:extLst>
          </c:dPt>
          <c:cat>
            <c:strRef>
              <c:f>total_revenue_of_Top10!$A$3:$A$12</c:f>
              <c:strCache>
                <c:ptCount val="10"/>
                <c:pt idx="0">
                  <c:v>Gohar</c:v>
                </c:pt>
                <c:pt idx="1">
                  <c:v>Matt And Jean</c:v>
                </c:pt>
                <c:pt idx="2">
                  <c:v>Ethan</c:v>
                </c:pt>
                <c:pt idx="3">
                  <c:v>Ken</c:v>
                </c:pt>
                <c:pt idx="4">
                  <c:v>Serge</c:v>
                </c:pt>
                <c:pt idx="5">
                  <c:v>Joel</c:v>
                </c:pt>
                <c:pt idx="6">
                  <c:v>Drury</c:v>
                </c:pt>
                <c:pt idx="7">
                  <c:v>James</c:v>
                </c:pt>
                <c:pt idx="8">
                  <c:v>Christine + Mike</c:v>
                </c:pt>
                <c:pt idx="9">
                  <c:v>Jay And Mau</c:v>
                </c:pt>
              </c:strCache>
            </c:strRef>
          </c:cat>
          <c:val>
            <c:numRef>
              <c:f>total_revenue_of_Top10!$B$3:$B$12</c:f>
              <c:numCache>
                <c:formatCode>"$"#,##0</c:formatCode>
                <c:ptCount val="10"/>
                <c:pt idx="0">
                  <c:v>504630</c:v>
                </c:pt>
                <c:pt idx="1">
                  <c:v>329850</c:v>
                </c:pt>
                <c:pt idx="2">
                  <c:v>236970</c:v>
                </c:pt>
                <c:pt idx="3">
                  <c:v>206280</c:v>
                </c:pt>
                <c:pt idx="4">
                  <c:v>196716</c:v>
                </c:pt>
                <c:pt idx="5">
                  <c:v>163678</c:v>
                </c:pt>
                <c:pt idx="6">
                  <c:v>160050</c:v>
                </c:pt>
                <c:pt idx="7">
                  <c:v>139596</c:v>
                </c:pt>
                <c:pt idx="8">
                  <c:v>139200</c:v>
                </c:pt>
                <c:pt idx="9">
                  <c:v>110320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CE7-4F0F-8B76-3C6F61833B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71058040"/>
        <c:axId val="671055800"/>
      </c:barChart>
      <c:catAx>
        <c:axId val="6710580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1055800"/>
        <c:crosses val="autoZero"/>
        <c:auto val="1"/>
        <c:lblAlgn val="ctr"/>
        <c:lblOffset val="100"/>
        <c:noMultiLvlLbl val="0"/>
      </c:catAx>
      <c:valAx>
        <c:axId val="6710558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1058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1_DC AirBnB_Saad.xlsx]best_Neighborhood!PivotTable3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9525">
              <a:solidFill>
                <a:schemeClr val="accent1"/>
              </a:solidFill>
            </a:ln>
            <a:effectLst/>
          </c:spPr>
        </c:marker>
      </c:pivotFmt>
    </c:pivotFmts>
    <c:plotArea>
      <c:layout>
        <c:manualLayout>
          <c:layoutTarget val="inner"/>
          <c:xMode val="edge"/>
          <c:yMode val="edge"/>
          <c:x val="7.6712227541789704E-2"/>
          <c:y val="3.3552725003054749E-2"/>
          <c:w val="0.90981119185161752"/>
          <c:h val="0.62105697688626749"/>
        </c:manualLayout>
      </c:layout>
      <c:lineChart>
        <c:grouping val="standard"/>
        <c:varyColors val="0"/>
        <c:ser>
          <c:idx val="0"/>
          <c:order val="0"/>
          <c:tx>
            <c:strRef>
              <c:f>best_Neighborhood!$B$5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5"/>
            <c:marker>
              <c:symbol val="circle"/>
              <c:size val="5"/>
              <c:spPr>
                <a:solidFill>
                  <a:srgbClr val="FF0000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2066-4580-8EF5-EBEDFEAD480B}"/>
              </c:ext>
            </c:extLst>
          </c:dPt>
          <c:cat>
            <c:strRef>
              <c:f>best_Neighborhood!$A$6:$A$38</c:f>
              <c:strCache>
                <c:ptCount val="32"/>
                <c:pt idx="0">
                  <c:v>16th Street Heights</c:v>
                </c:pt>
                <c:pt idx="1">
                  <c:v>Adams Morgan</c:v>
                </c:pt>
                <c:pt idx="2">
                  <c:v>Barney Circle</c:v>
                </c:pt>
                <c:pt idx="3">
                  <c:v>Bloomingdale</c:v>
                </c:pt>
                <c:pt idx="4">
                  <c:v>Brookland</c:v>
                </c:pt>
                <c:pt idx="5">
                  <c:v>Capitol Hill</c:v>
                </c:pt>
                <c:pt idx="6">
                  <c:v>Central Northeast/Mahaning Heights</c:v>
                </c:pt>
                <c:pt idx="7">
                  <c:v>Chevy Chase</c:v>
                </c:pt>
                <c:pt idx="8">
                  <c:v>Columbia Heights</c:v>
                </c:pt>
                <c:pt idx="9">
                  <c:v>Crestwood</c:v>
                </c:pt>
                <c:pt idx="10">
                  <c:v>Dupont Circle</c:v>
                </c:pt>
                <c:pt idx="11">
                  <c:v>Eckington</c:v>
                </c:pt>
                <c:pt idx="12">
                  <c:v>Edgewood</c:v>
                </c:pt>
                <c:pt idx="13">
                  <c:v>Foggy Bottom</c:v>
                </c:pt>
                <c:pt idx="14">
                  <c:v>Judiciary Square</c:v>
                </c:pt>
                <c:pt idx="15">
                  <c:v>Kalorama</c:v>
                </c:pt>
                <c:pt idx="16">
                  <c:v>Kingman Park</c:v>
                </c:pt>
                <c:pt idx="17">
                  <c:v>Langdon</c:v>
                </c:pt>
                <c:pt idx="18">
                  <c:v>LeDroit Park</c:v>
                </c:pt>
                <c:pt idx="19">
                  <c:v>Logan Circle</c:v>
                </c:pt>
                <c:pt idx="20">
                  <c:v>Mount Pleasant</c:v>
                </c:pt>
                <c:pt idx="21">
                  <c:v>Mount Vernon Square</c:v>
                </c:pt>
                <c:pt idx="22">
                  <c:v>Near Northeast/H Street Corridor</c:v>
                </c:pt>
                <c:pt idx="23">
                  <c:v>Palisades</c:v>
                </c:pt>
                <c:pt idx="24">
                  <c:v>Petworth</c:v>
                </c:pt>
                <c:pt idx="25">
                  <c:v>Pleasant Plains</c:v>
                </c:pt>
                <c:pt idx="26">
                  <c:v>Shaw</c:v>
                </c:pt>
                <c:pt idx="27">
                  <c:v>Southwest Waterfront</c:v>
                </c:pt>
                <c:pt idx="28">
                  <c:v>Stronghold</c:v>
                </c:pt>
                <c:pt idx="29">
                  <c:v>U Street Corridor</c:v>
                </c:pt>
                <c:pt idx="30">
                  <c:v>West End</c:v>
                </c:pt>
                <c:pt idx="31">
                  <c:v>Woodley Park</c:v>
                </c:pt>
              </c:strCache>
            </c:strRef>
          </c:cat>
          <c:val>
            <c:numRef>
              <c:f>best_Neighborhood!$B$6:$B$38</c:f>
              <c:numCache>
                <c:formatCode>General</c:formatCode>
                <c:ptCount val="32"/>
                <c:pt idx="0">
                  <c:v>6</c:v>
                </c:pt>
                <c:pt idx="1">
                  <c:v>6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46</c:v>
                </c:pt>
                <c:pt idx="6">
                  <c:v>1</c:v>
                </c:pt>
                <c:pt idx="7">
                  <c:v>4</c:v>
                </c:pt>
                <c:pt idx="8">
                  <c:v>17</c:v>
                </c:pt>
                <c:pt idx="9">
                  <c:v>1</c:v>
                </c:pt>
                <c:pt idx="10">
                  <c:v>16</c:v>
                </c:pt>
                <c:pt idx="11">
                  <c:v>8</c:v>
                </c:pt>
                <c:pt idx="12">
                  <c:v>2</c:v>
                </c:pt>
                <c:pt idx="13">
                  <c:v>2</c:v>
                </c:pt>
                <c:pt idx="14">
                  <c:v>4</c:v>
                </c:pt>
                <c:pt idx="15">
                  <c:v>19</c:v>
                </c:pt>
                <c:pt idx="16">
                  <c:v>2</c:v>
                </c:pt>
                <c:pt idx="17">
                  <c:v>1</c:v>
                </c:pt>
                <c:pt idx="18">
                  <c:v>12</c:v>
                </c:pt>
                <c:pt idx="19">
                  <c:v>10</c:v>
                </c:pt>
                <c:pt idx="20">
                  <c:v>2</c:v>
                </c:pt>
                <c:pt idx="21">
                  <c:v>6</c:v>
                </c:pt>
                <c:pt idx="22">
                  <c:v>12</c:v>
                </c:pt>
                <c:pt idx="23">
                  <c:v>1</c:v>
                </c:pt>
                <c:pt idx="24">
                  <c:v>7</c:v>
                </c:pt>
                <c:pt idx="25">
                  <c:v>1</c:v>
                </c:pt>
                <c:pt idx="26">
                  <c:v>8</c:v>
                </c:pt>
                <c:pt idx="27">
                  <c:v>3</c:v>
                </c:pt>
                <c:pt idx="28">
                  <c:v>2</c:v>
                </c:pt>
                <c:pt idx="29">
                  <c:v>34</c:v>
                </c:pt>
                <c:pt idx="30">
                  <c:v>2</c:v>
                </c:pt>
                <c:pt idx="31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066-4580-8EF5-EBEDFEAD48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55071728"/>
        <c:axId val="677335416"/>
      </c:lineChart>
      <c:catAx>
        <c:axId val="455071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15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7335416"/>
        <c:crosses val="autoZero"/>
        <c:auto val="1"/>
        <c:lblAlgn val="ctr"/>
        <c:lblOffset val="100"/>
        <c:noMultiLvlLbl val="0"/>
      </c:catAx>
      <c:valAx>
        <c:axId val="677335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5071728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2.svg>
</file>

<file path=ppt/media/image3.png>
</file>

<file path=ppt/media/image4.sv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975FC0-A4F6-4EE9-AFAF-3C90A7D07565}" type="datetimeFigureOut">
              <a:rPr lang="en-GB" smtClean="0"/>
              <a:t>03/11/2018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C0A00-A980-4F1E-9A00-19DF20E9A1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3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Title comes here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776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email</a:t>
            </a:r>
            <a:endParaRPr lang="en-IN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dirty="0"/>
              <a:t>Website </a:t>
            </a:r>
            <a:r>
              <a:rPr lang="en-US" dirty="0" err="1"/>
              <a:t>url</a:t>
            </a:r>
            <a:r>
              <a:rPr lang="en-US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524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phic 19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96492" y="4524846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email</a:t>
            </a:r>
            <a:endParaRPr lang="en-IN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dirty="0"/>
              <a:t>Website </a:t>
            </a:r>
            <a:r>
              <a:rPr lang="en-US" dirty="0" err="1"/>
              <a:t>url</a:t>
            </a:r>
            <a:r>
              <a:rPr lang="en-US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2"/>
            <a:ext cx="5011410" cy="587736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32842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Title comes here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9457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70929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2838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7623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37149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03549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6566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Project 1: </a:t>
            </a:r>
            <a:br>
              <a:rPr lang="en-US" dirty="0"/>
            </a:br>
            <a:r>
              <a:rPr lang="en-US" dirty="0" err="1"/>
              <a:t>AirBnB</a:t>
            </a:r>
            <a:r>
              <a:rPr lang="en-US" dirty="0"/>
              <a:t> Investment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en-IN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3606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00312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2303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5200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IN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IN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26196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783528" y="1648187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dirty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7436924" y="2863158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660001" y="1903729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dirty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IN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284868" y="1648186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483074" y="1846392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IN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94730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0567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2190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IN" smtClean="0"/>
              <a:t>03-11-2018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4608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25">
          <p15:clr>
            <a:srgbClr val="F26B43"/>
          </p15:clr>
        </p15:guide>
        <p15:guide id="4" pos="73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Project 1: </a:t>
            </a:r>
            <a:br>
              <a:rPr lang="en-IN" dirty="0"/>
            </a:br>
            <a:r>
              <a:rPr lang="en-IN" dirty="0" err="1"/>
              <a:t>AirBnB</a:t>
            </a:r>
            <a:r>
              <a:rPr lang="en-IN" dirty="0"/>
              <a:t> Investment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Washington, </a:t>
            </a:r>
            <a:r>
              <a:rPr lang="en-IN" dirty="0" err="1"/>
              <a:t>D.c.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790339" y="791308"/>
            <a:ext cx="5305661" cy="517866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ABD0E7-FD6E-4DAD-A2BF-715F367743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263" y="196241"/>
            <a:ext cx="2400300" cy="11901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CD0000-CAD7-4F8C-A457-54A8698B8A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593" y="358228"/>
            <a:ext cx="2097147" cy="86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719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Proposed questions </a:t>
            </a:r>
            <a:br>
              <a:rPr lang="en-IN" dirty="0"/>
            </a:br>
            <a:r>
              <a:rPr lang="en-IN" sz="1800" dirty="0"/>
              <a:t>(Based on chosen prompt)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- Should you invest in an Airbnb property in Washington, D.C.?</a:t>
            </a:r>
          </a:p>
          <a:p>
            <a:r>
              <a:rPr lang="en-US" b="1" dirty="0"/>
              <a:t>- If so, which neighborhood is promising to invest in?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1654-96A5-4280-94F3-931C61A9F92C}" type="slidenum">
              <a:rPr kumimoji="0" lang="en-IN" sz="900" b="0" i="0" u="none" strike="noStrike" kern="1200" cap="none" spc="0" normalizeH="0" baseline="0" noProof="0" smtClean="0">
                <a:ln>
                  <a:noFill/>
                </a:ln>
                <a:solidFill>
                  <a:srgbClr val="2C567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IN" sz="900" b="0" i="0" u="none" strike="noStrike" kern="1200" cap="none" spc="0" normalizeH="0" baseline="0" noProof="0" dirty="0">
              <a:ln>
                <a:noFill/>
              </a:ln>
              <a:solidFill>
                <a:srgbClr val="2C567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2993041" y="2274027"/>
            <a:ext cx="6206400" cy="4580323"/>
          </a:xfrm>
        </p:spPr>
      </p:pic>
    </p:spTree>
    <p:extLst>
      <p:ext uri="{BB962C8B-B14F-4D97-AF65-F5344CB8AC3E}">
        <p14:creationId xmlns:p14="http://schemas.microsoft.com/office/powerpoint/2010/main" val="1293886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Outlines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lvl="0"/>
            <a:r>
              <a:rPr lang="en-US" sz="2000" dirty="0">
                <a:solidFill>
                  <a:prstClr val="black"/>
                </a:solidFill>
              </a:rPr>
              <a:t>Data Cleaning Methods</a:t>
            </a:r>
          </a:p>
          <a:p>
            <a:pPr lvl="0"/>
            <a:r>
              <a:rPr lang="en-US" sz="2000" dirty="0">
                <a:solidFill>
                  <a:prstClr val="black"/>
                </a:solidFill>
              </a:rPr>
              <a:t>Data Analysis Findings </a:t>
            </a:r>
          </a:p>
          <a:p>
            <a:pPr lvl="0"/>
            <a:r>
              <a:rPr lang="en-US" sz="2000" dirty="0">
                <a:solidFill>
                  <a:prstClr val="black"/>
                </a:solidFill>
              </a:rPr>
              <a:t>Recommendations</a:t>
            </a:r>
            <a:endParaRPr lang="en-IN" sz="2000" dirty="0"/>
          </a:p>
          <a:p>
            <a:pPr marL="0" indent="0">
              <a:buNone/>
            </a:pPr>
            <a:endParaRPr lang="en-IN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1654-96A5-4280-94F3-931C61A9F92C}" type="slidenum">
              <a:rPr kumimoji="0" lang="en-IN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IN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5117123" y="650631"/>
            <a:ext cx="6409592" cy="5526332"/>
          </a:xfrm>
        </p:spPr>
      </p:pic>
    </p:spTree>
    <p:extLst>
      <p:ext uri="{BB962C8B-B14F-4D97-AF65-F5344CB8AC3E}">
        <p14:creationId xmlns:p14="http://schemas.microsoft.com/office/powerpoint/2010/main" val="3887331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Cleaning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GB" dirty="0"/>
              <a:t>- Remove The columns from the data set with texts and URLs</a:t>
            </a:r>
          </a:p>
          <a:p>
            <a:pPr algn="l"/>
            <a:r>
              <a:rPr lang="en-GB" dirty="0"/>
              <a:t>- Remove the rows where the state is other than Virginia and Maryland</a:t>
            </a:r>
          </a:p>
          <a:p>
            <a:pPr algn="l"/>
            <a:r>
              <a:rPr lang="en-GB" dirty="0"/>
              <a:t>- Highlight the columns that may be needed in our analysis</a:t>
            </a:r>
            <a:endParaRPr lang="en-I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1654-96A5-4280-94F3-931C61A9F92C}" type="slidenum">
              <a:rPr kumimoji="0" lang="en-IN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IN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06669" y="1903728"/>
            <a:ext cx="4148267" cy="495389"/>
          </a:xfrm>
        </p:spPr>
        <p:txBody>
          <a:bodyPr/>
          <a:lstStyle/>
          <a:p>
            <a:pPr algn="l"/>
            <a:r>
              <a:rPr lang="en-GB" sz="2800" b="0" cap="none" dirty="0">
                <a:solidFill>
                  <a:prstClr val="black"/>
                </a:solidFill>
                <a:latin typeface="Calibri" panose="020F0502020204030204"/>
              </a:rPr>
              <a:t>Remove The unnecessary data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6312877" y="2863158"/>
            <a:ext cx="5644659" cy="3344211"/>
          </a:xfrm>
        </p:spPr>
        <p:txBody>
          <a:bodyPr/>
          <a:lstStyle/>
          <a:p>
            <a:r>
              <a:rPr lang="en-GB" dirty="0"/>
              <a:t>- Fill out the missing fields of (</a:t>
            </a:r>
            <a:r>
              <a:rPr lang="en-GB" b="1" dirty="0"/>
              <a:t>beds, bedrooms, bathrooms</a:t>
            </a:r>
            <a:r>
              <a:rPr lang="en-GB" dirty="0"/>
              <a:t>)with values based on the </a:t>
            </a:r>
            <a:r>
              <a:rPr lang="en-GB" u="sng" dirty="0">
                <a:solidFill>
                  <a:srgbClr val="FF0000"/>
                </a:solidFill>
              </a:rPr>
              <a:t>average</a:t>
            </a:r>
            <a:r>
              <a:rPr lang="en-GB" dirty="0"/>
              <a:t> of the (</a:t>
            </a:r>
            <a:r>
              <a:rPr lang="en-GB" b="1" dirty="0"/>
              <a:t>bathrooms and beds for each bedroom,</a:t>
            </a:r>
            <a:r>
              <a:rPr lang="en-GB" dirty="0"/>
              <a:t> PivotTable was much useful</a:t>
            </a:r>
          </a:p>
          <a:p>
            <a:r>
              <a:rPr lang="en-GB" dirty="0"/>
              <a:t>- Create column </a:t>
            </a:r>
            <a:r>
              <a:rPr lang="en-GB" b="1" dirty="0"/>
              <a:t>(</a:t>
            </a:r>
            <a:r>
              <a:rPr lang="en-US" b="1" dirty="0" err="1"/>
              <a:t>stays_estimate</a:t>
            </a:r>
            <a:r>
              <a:rPr lang="en-GB" b="1" dirty="0"/>
              <a:t>)</a:t>
            </a:r>
            <a:r>
              <a:rPr lang="en-GB" dirty="0"/>
              <a:t> with the value of </a:t>
            </a:r>
            <a:r>
              <a:rPr lang="en-GB" dirty="0">
                <a:solidFill>
                  <a:srgbClr val="FF0000"/>
                </a:solidFill>
              </a:rPr>
              <a:t>number of reviews * 2</a:t>
            </a:r>
          </a:p>
          <a:p>
            <a:r>
              <a:rPr lang="en-GB" dirty="0"/>
              <a:t>- Create column </a:t>
            </a:r>
            <a:r>
              <a:rPr lang="en-GB" b="1" dirty="0"/>
              <a:t>(</a:t>
            </a:r>
            <a:r>
              <a:rPr lang="en-US" b="1" dirty="0"/>
              <a:t>estimated_2_guests_price</a:t>
            </a:r>
            <a:r>
              <a:rPr lang="en-GB" b="1" dirty="0"/>
              <a:t>)</a:t>
            </a:r>
            <a:r>
              <a:rPr lang="en-GB" dirty="0"/>
              <a:t> </a:t>
            </a:r>
            <a:r>
              <a:rPr lang="en-US" dirty="0"/>
              <a:t>Using nested IF to define: “</a:t>
            </a:r>
            <a:r>
              <a:rPr lang="en-US" dirty="0" err="1"/>
              <a:t>guest_included</a:t>
            </a:r>
            <a:r>
              <a:rPr lang="en-US" dirty="0"/>
              <a:t> = 1” AND “accommodates = 1,” then </a:t>
            </a:r>
            <a:r>
              <a:rPr lang="en-US" dirty="0">
                <a:solidFill>
                  <a:srgbClr val="FF0000"/>
                </a:solidFill>
              </a:rPr>
              <a:t>the listing is only for one person </a:t>
            </a:r>
            <a:r>
              <a:rPr lang="en-US" dirty="0"/>
              <a:t>or If “</a:t>
            </a:r>
            <a:r>
              <a:rPr lang="en-US" dirty="0" err="1"/>
              <a:t>guest_included</a:t>
            </a:r>
            <a:r>
              <a:rPr lang="en-US" dirty="0"/>
              <a:t> = 1” AND “accommodates &gt; 1” then </a:t>
            </a:r>
            <a:r>
              <a:rPr lang="en-US" dirty="0">
                <a:solidFill>
                  <a:srgbClr val="FF0000"/>
                </a:solidFill>
              </a:rPr>
              <a:t>Price + </a:t>
            </a:r>
            <a:r>
              <a:rPr lang="en-US" dirty="0" err="1">
                <a:solidFill>
                  <a:srgbClr val="FF0000"/>
                </a:solidFill>
              </a:rPr>
              <a:t>extra_people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GB" dirty="0"/>
              <a:t>- Create column </a:t>
            </a:r>
            <a:r>
              <a:rPr lang="en-GB" b="1" dirty="0"/>
              <a:t>(</a:t>
            </a:r>
            <a:r>
              <a:rPr lang="en-US" b="1" dirty="0"/>
              <a:t>estimated revenue per booking) </a:t>
            </a:r>
            <a:r>
              <a:rPr lang="en-US" dirty="0" err="1">
                <a:solidFill>
                  <a:srgbClr val="FF0000"/>
                </a:solidFill>
              </a:rPr>
              <a:t>minimum_nights</a:t>
            </a:r>
            <a:r>
              <a:rPr lang="en-US" dirty="0">
                <a:solidFill>
                  <a:srgbClr val="FF0000"/>
                </a:solidFill>
              </a:rPr>
              <a:t> * estimated_2_guests_price</a:t>
            </a:r>
            <a:endParaRPr lang="en-US" b="1" dirty="0"/>
          </a:p>
          <a:p>
            <a:r>
              <a:rPr lang="en-US" dirty="0"/>
              <a:t>- Create column </a:t>
            </a:r>
            <a:r>
              <a:rPr lang="en-US" b="1" dirty="0"/>
              <a:t>(estimated total revenue) </a:t>
            </a:r>
            <a:r>
              <a:rPr lang="en-US" dirty="0">
                <a:solidFill>
                  <a:srgbClr val="FF0000"/>
                </a:solidFill>
              </a:rPr>
              <a:t>estimated revenue per booking * </a:t>
            </a:r>
            <a:r>
              <a:rPr lang="en-US" dirty="0" err="1">
                <a:solidFill>
                  <a:srgbClr val="FF0000"/>
                </a:solidFill>
              </a:rPr>
              <a:t>stays_estimate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IN" dirty="0"/>
              <a:t>calculations</a:t>
            </a:r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345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78" y="-154382"/>
            <a:ext cx="9905510" cy="920336"/>
          </a:xfrm>
        </p:spPr>
        <p:txBody>
          <a:bodyPr/>
          <a:lstStyle/>
          <a:p>
            <a:pPr algn="ctr"/>
            <a:r>
              <a:rPr lang="en-GB" sz="2800" dirty="0"/>
              <a:t>What types of property is there in Washington?</a:t>
            </a:r>
            <a:endParaRPr lang="en-IN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1654-96A5-4280-94F3-931C61A9F92C}" type="slidenum">
              <a:rPr kumimoji="0" lang="en-IN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IN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81F9A87B-EBA6-47BA-B1C0-8FD9DCA4EB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3910672"/>
              </p:ext>
            </p:extLst>
          </p:nvPr>
        </p:nvGraphicFramePr>
        <p:xfrm>
          <a:off x="2022231" y="1017488"/>
          <a:ext cx="7429499" cy="21709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96361">
                  <a:extLst>
                    <a:ext uri="{9D8B030D-6E8A-4147-A177-3AD203B41FA5}">
                      <a16:colId xmlns:a16="http://schemas.microsoft.com/office/drawing/2014/main" val="628444693"/>
                    </a:ext>
                  </a:extLst>
                </a:gridCol>
                <a:gridCol w="1974907">
                  <a:extLst>
                    <a:ext uri="{9D8B030D-6E8A-4147-A177-3AD203B41FA5}">
                      <a16:colId xmlns:a16="http://schemas.microsoft.com/office/drawing/2014/main" val="2896056991"/>
                    </a:ext>
                  </a:extLst>
                </a:gridCol>
                <a:gridCol w="1368425">
                  <a:extLst>
                    <a:ext uri="{9D8B030D-6E8A-4147-A177-3AD203B41FA5}">
                      <a16:colId xmlns:a16="http://schemas.microsoft.com/office/drawing/2014/main" val="4035787710"/>
                    </a:ext>
                  </a:extLst>
                </a:gridCol>
                <a:gridCol w="1389806">
                  <a:extLst>
                    <a:ext uri="{9D8B030D-6E8A-4147-A177-3AD203B41FA5}">
                      <a16:colId xmlns:a16="http://schemas.microsoft.com/office/drawing/2014/main" val="140054439"/>
                    </a:ext>
                  </a:extLst>
                </a:gridCol>
              </a:tblGrid>
              <a:tr h="3878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Property Type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Entire home/apt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Private room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Shared room</a:t>
                      </a:r>
                      <a:endParaRPr lang="en-US" sz="1400" b="1" i="0" u="none" strike="noStrike" dirty="0">
                        <a:solidFill>
                          <a:srgbClr val="BFBF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6512185"/>
                  </a:ext>
                </a:extLst>
              </a:tr>
              <a:tr h="2177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Apartment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297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38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BFBF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30388925"/>
                  </a:ext>
                </a:extLst>
              </a:tr>
              <a:tr h="2177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Bed &amp; Breakfast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BFBF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1957739"/>
                  </a:ext>
                </a:extLst>
              </a:tr>
              <a:tr h="2177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Cabin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BFBF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8860132"/>
                  </a:ext>
                </a:extLst>
              </a:tr>
              <a:tr h="2177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Condominium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BFBF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9736552"/>
                  </a:ext>
                </a:extLst>
              </a:tr>
              <a:tr h="2177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House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179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110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BFBF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77127394"/>
                  </a:ext>
                </a:extLst>
              </a:tr>
              <a:tr h="2177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Loft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BFBF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84156772"/>
                  </a:ext>
                </a:extLst>
              </a:tr>
              <a:tr h="2177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Townhouse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BFBF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49703120"/>
                  </a:ext>
                </a:extLst>
              </a:tr>
              <a:tr h="2177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Grand Total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514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155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en-US" sz="1400" b="1" i="0" u="none" strike="noStrike" dirty="0">
                        <a:solidFill>
                          <a:srgbClr val="BFBFB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8124485"/>
                  </a:ext>
                </a:extLst>
              </a:tr>
            </a:tbl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051EBF9-9390-40CA-B087-0E43DAF7426E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022231" y="3188398"/>
          <a:ext cx="7429499" cy="3086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52622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800" dirty="0"/>
              <a:t>Top 10 successful hosts based on their total revenue and being a “</a:t>
            </a:r>
            <a:r>
              <a:rPr lang="en-US" sz="2800" dirty="0" err="1"/>
              <a:t>Superhost</a:t>
            </a:r>
            <a:r>
              <a:rPr lang="en-US" sz="2800" dirty="0"/>
              <a:t>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EE52E89-C526-4F73-86FB-0EB31587CD3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28015" y="1320316"/>
          <a:ext cx="3194416" cy="43913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7208">
                  <a:extLst>
                    <a:ext uri="{9D8B030D-6E8A-4147-A177-3AD203B41FA5}">
                      <a16:colId xmlns:a16="http://schemas.microsoft.com/office/drawing/2014/main" val="2785900615"/>
                    </a:ext>
                  </a:extLst>
                </a:gridCol>
                <a:gridCol w="1597208">
                  <a:extLst>
                    <a:ext uri="{9D8B030D-6E8A-4147-A177-3AD203B41FA5}">
                      <a16:colId xmlns:a16="http://schemas.microsoft.com/office/drawing/2014/main" val="2287965835"/>
                    </a:ext>
                  </a:extLst>
                </a:gridCol>
              </a:tblGrid>
              <a:tr h="6717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Successful host name</a:t>
                      </a:r>
                      <a:endParaRPr lang="en-IN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u="none" strike="noStrike" dirty="0">
                          <a:effectLst/>
                        </a:rPr>
                        <a:t>Estimated total revenue 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0668"/>
                  </a:ext>
                </a:extLst>
              </a:tr>
              <a:tr h="364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Jay And Mau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$110,320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5186774"/>
                  </a:ext>
                </a:extLst>
              </a:tr>
              <a:tr h="364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Christine + Mike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$139,200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1899427"/>
                  </a:ext>
                </a:extLst>
              </a:tr>
              <a:tr h="364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James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$139,596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4750"/>
                  </a:ext>
                </a:extLst>
              </a:tr>
              <a:tr h="364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Drury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$160,050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541597"/>
                  </a:ext>
                </a:extLst>
              </a:tr>
              <a:tr h="364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Joel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$163,678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936508"/>
                  </a:ext>
                </a:extLst>
              </a:tr>
              <a:tr h="30018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Serge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$196,716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67112"/>
                  </a:ext>
                </a:extLst>
              </a:tr>
              <a:tr h="34012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Ken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$206,280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800327"/>
                  </a:ext>
                </a:extLst>
              </a:tr>
              <a:tr h="41601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Ethan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$236,970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62608"/>
                  </a:ext>
                </a:extLst>
              </a:tr>
              <a:tr h="40444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Matt And Jean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$329,850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1124350"/>
                  </a:ext>
                </a:extLst>
              </a:tr>
              <a:tr h="395653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Gohar</a:t>
                      </a:r>
                    </a:p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$504,630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8208474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3C74C2C-A00B-4C9C-8309-ABD68E931675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271702" y="1459523"/>
          <a:ext cx="6870387" cy="4510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75243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3860" y="166019"/>
            <a:ext cx="11062677" cy="563743"/>
          </a:xfrm>
        </p:spPr>
        <p:txBody>
          <a:bodyPr/>
          <a:lstStyle/>
          <a:p>
            <a:r>
              <a:rPr lang="en-US" sz="2800" dirty="0"/>
              <a:t>What is the best neighborhood to invest in?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1419CC8-1C68-4EB4-925F-F7E62406EEC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515938" y="2020899"/>
          <a:ext cx="10366131" cy="3028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0D4FAD6-623E-4B6C-94FA-65EDFB9AC80F}"/>
              </a:ext>
            </a:extLst>
          </p:cNvPr>
          <p:cNvSpPr txBox="1"/>
          <p:nvPr/>
        </p:nvSpPr>
        <p:spPr>
          <a:xfrm>
            <a:off x="603861" y="1437816"/>
            <a:ext cx="8572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Based on most successful hosts selection: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27760A-C821-49A7-9FFF-B34F01F2BEE3}"/>
              </a:ext>
            </a:extLst>
          </p:cNvPr>
          <p:cNvSpPr txBox="1"/>
          <p:nvPr/>
        </p:nvSpPr>
        <p:spPr>
          <a:xfrm>
            <a:off x="515938" y="5277465"/>
            <a:ext cx="8572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red dot above is: Capitol Hill!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4934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72B8DD9F-256C-4F52-8957-D4D71B16F1E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6095999" y="779929"/>
            <a:ext cx="5656729" cy="5199530"/>
          </a:xfr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672353"/>
          </a:xfrm>
        </p:spPr>
        <p:txBody>
          <a:bodyPr/>
          <a:lstStyle/>
          <a:p>
            <a:r>
              <a:rPr lang="en-US" sz="2800" b="1" cap="all" dirty="0"/>
              <a:t>Recommendation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B1E02EA-FEC5-40A1-9FF5-71D709BB8DE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sz="1800" dirty="0"/>
              <a:t>Based on our analysis, it will become be a good investment in Washington,</a:t>
            </a:r>
            <a:r>
              <a:rPr lang="ar-SA" sz="1800" dirty="0"/>
              <a:t> </a:t>
            </a:r>
            <a:r>
              <a:rPr lang="en-US" sz="1800" dirty="0"/>
              <a:t>D.C.</a:t>
            </a:r>
            <a:r>
              <a:rPr lang="en-GB" sz="1800" dirty="0"/>
              <a:t> when use choose:</a:t>
            </a:r>
          </a:p>
          <a:p>
            <a:r>
              <a:rPr lang="en-US" sz="1800" dirty="0"/>
              <a:t>A</a:t>
            </a:r>
            <a:r>
              <a:rPr lang="en-GB" sz="1800" dirty="0"/>
              <a:t>n Apartment </a:t>
            </a:r>
          </a:p>
          <a:p>
            <a:r>
              <a:rPr lang="en-GB" sz="1800" dirty="0"/>
              <a:t>Type Entire home/apartment </a:t>
            </a:r>
          </a:p>
          <a:p>
            <a:r>
              <a:rPr lang="en-GB" sz="1800" dirty="0"/>
              <a:t>And located in Capitol Hill (LOOK AT THE VIEW!)..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896725" y="6456363"/>
            <a:ext cx="295275" cy="1873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65727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790339" y="782515"/>
            <a:ext cx="5305661" cy="5187462"/>
          </a:xfr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5780" y="4500676"/>
            <a:ext cx="4540440" cy="282340"/>
          </a:xfrm>
        </p:spPr>
        <p:txBody>
          <a:bodyPr/>
          <a:lstStyle/>
          <a:p>
            <a:r>
              <a:rPr lang="en-IN" dirty="0"/>
              <a:t>Saad </a:t>
            </a:r>
            <a:r>
              <a:rPr lang="en-IN" dirty="0" err="1"/>
              <a:t>alshalhoub</a:t>
            </a:r>
            <a:r>
              <a:rPr lang="en-IN" dirty="0"/>
              <a:t> &amp; </a:t>
            </a:r>
            <a:r>
              <a:rPr lang="en-IN" dirty="0" err="1"/>
              <a:t>wejdan</a:t>
            </a:r>
            <a:r>
              <a:rPr lang="en-IN" dirty="0"/>
              <a:t> </a:t>
            </a:r>
            <a:r>
              <a:rPr lang="en-IN" dirty="0" err="1"/>
              <a:t>alqahtani</a:t>
            </a:r>
            <a:r>
              <a:rPr lang="en-IN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95780" y="4721470"/>
            <a:ext cx="4533900" cy="282340"/>
          </a:xfrm>
        </p:spPr>
        <p:txBody>
          <a:bodyPr/>
          <a:lstStyle/>
          <a:p>
            <a:r>
              <a:rPr lang="en-US" dirty="0"/>
              <a:t>http://www.Misk.org.sa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1845365"/>
            <a:ext cx="5011410" cy="2235084"/>
          </a:xfrm>
        </p:spPr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and special thanks to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misk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Academy who gave us this beautiful gift!</a:t>
            </a:r>
          </a:p>
        </p:txBody>
      </p:sp>
    </p:spTree>
    <p:extLst>
      <p:ext uri="{BB962C8B-B14F-4D97-AF65-F5344CB8AC3E}">
        <p14:creationId xmlns:p14="http://schemas.microsoft.com/office/powerpoint/2010/main" val="92310928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toso BG Presentation Template - v4" id="{D2E7B854-57A4-4C49-92B6-079BF15553DA}" vid="{DDFBD5F9-7DC6-43CD-820E-691F3CC0D9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433</Words>
  <Application>Microsoft Office PowerPoint</Application>
  <PresentationFormat>Widescreen</PresentationFormat>
  <Paragraphs>92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Corbel</vt:lpstr>
      <vt:lpstr>1_Office Theme</vt:lpstr>
      <vt:lpstr>Project 1:  AirBnB Investment</vt:lpstr>
      <vt:lpstr>Proposed questions  (Based on chosen prompt)</vt:lpstr>
      <vt:lpstr>Outlines </vt:lpstr>
      <vt:lpstr>Data Cleaning methods</vt:lpstr>
      <vt:lpstr>What types of property is there in Washington?</vt:lpstr>
      <vt:lpstr>Top 10 successful hosts based on their total revenue and being a “Superhost”</vt:lpstr>
      <vt:lpstr>What is the best neighborhood to invest in?</vt:lpstr>
      <vt:lpstr>Recommendation</vt:lpstr>
      <vt:lpstr>Thank you and special thanks to misk Academy who gave us this beautiful gift!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1:  AirBnB Investment</dc:title>
  <dc:creator>Saad OK</dc:creator>
  <cp:lastModifiedBy>Saad OK</cp:lastModifiedBy>
  <cp:revision>3</cp:revision>
  <dcterms:created xsi:type="dcterms:W3CDTF">2018-11-03T01:10:59Z</dcterms:created>
  <dcterms:modified xsi:type="dcterms:W3CDTF">2018-11-03T01:25:26Z</dcterms:modified>
</cp:coreProperties>
</file>

<file path=docProps/thumbnail.jpeg>
</file>